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8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7B9B4C-D436-4207-B3C0-062CF2563A00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7D653E49-CC1A-4E51-A81D-0545850C98F3}">
      <dgm:prSet phldrT="[Testo]"/>
      <dgm:spPr/>
      <dgm:t>
        <a:bodyPr/>
        <a:lstStyle/>
        <a:p>
          <a:r>
            <a:rPr lang="it-IT" dirty="0" smtClean="0"/>
            <a:t>FORMAZIONE</a:t>
          </a:r>
          <a:endParaRPr lang="it-IT" dirty="0"/>
        </a:p>
      </dgm:t>
    </dgm:pt>
    <dgm:pt modelId="{5A190E24-A6B1-497A-B257-36A19688427E}" type="parTrans" cxnId="{F2D96F95-B88A-4C63-A150-CB1576332803}">
      <dgm:prSet/>
      <dgm:spPr/>
      <dgm:t>
        <a:bodyPr/>
        <a:lstStyle/>
        <a:p>
          <a:endParaRPr lang="it-IT"/>
        </a:p>
      </dgm:t>
    </dgm:pt>
    <dgm:pt modelId="{DDB7D828-FA32-4A5B-A41B-35FEA0E17EE9}" type="sibTrans" cxnId="{F2D96F95-B88A-4C63-A150-CB1576332803}">
      <dgm:prSet/>
      <dgm:spPr/>
      <dgm:t>
        <a:bodyPr/>
        <a:lstStyle/>
        <a:p>
          <a:endParaRPr lang="it-IT"/>
        </a:p>
      </dgm:t>
    </dgm:pt>
    <dgm:pt modelId="{DA15483B-6A10-4D6C-91E6-1D0CE91AA68C}">
      <dgm:prSet phldrT="[Testo]"/>
      <dgm:spPr/>
      <dgm:t>
        <a:bodyPr/>
        <a:lstStyle/>
        <a:p>
          <a:r>
            <a:rPr lang="it-IT" dirty="0" smtClean="0"/>
            <a:t>MOTIVAZIONE</a:t>
          </a:r>
          <a:endParaRPr lang="it-IT" dirty="0"/>
        </a:p>
      </dgm:t>
    </dgm:pt>
    <dgm:pt modelId="{A199EDDD-1EA8-423E-816B-D591D89C3FAC}" type="parTrans" cxnId="{9FFE8063-559F-40C2-A1A2-B0C3C34AA5CF}">
      <dgm:prSet/>
      <dgm:spPr/>
      <dgm:t>
        <a:bodyPr/>
        <a:lstStyle/>
        <a:p>
          <a:endParaRPr lang="it-IT"/>
        </a:p>
      </dgm:t>
    </dgm:pt>
    <dgm:pt modelId="{6F399A81-2A1D-4D06-8217-354F4242390B}" type="sibTrans" cxnId="{9FFE8063-559F-40C2-A1A2-B0C3C34AA5CF}">
      <dgm:prSet/>
      <dgm:spPr/>
      <dgm:t>
        <a:bodyPr/>
        <a:lstStyle/>
        <a:p>
          <a:endParaRPr lang="it-IT"/>
        </a:p>
      </dgm:t>
    </dgm:pt>
    <dgm:pt modelId="{1D821C60-994E-4C4B-932E-4B87319FAC9F}">
      <dgm:prSet phldrT="[Testo]"/>
      <dgm:spPr/>
      <dgm:t>
        <a:bodyPr/>
        <a:lstStyle/>
        <a:p>
          <a:r>
            <a:rPr lang="it-IT" dirty="0" smtClean="0"/>
            <a:t>SUPPORTO</a:t>
          </a:r>
          <a:endParaRPr lang="it-IT" dirty="0"/>
        </a:p>
      </dgm:t>
    </dgm:pt>
    <dgm:pt modelId="{2A74F6C8-A816-4EEA-AB5A-FCA930A6A3CD}" type="parTrans" cxnId="{1605269C-0551-44FC-B986-49B6DB1EFAD2}">
      <dgm:prSet/>
      <dgm:spPr/>
      <dgm:t>
        <a:bodyPr/>
        <a:lstStyle/>
        <a:p>
          <a:endParaRPr lang="it-IT"/>
        </a:p>
      </dgm:t>
    </dgm:pt>
    <dgm:pt modelId="{911308C6-A3C0-4271-8FE6-BE723EBEDFBB}" type="sibTrans" cxnId="{1605269C-0551-44FC-B986-49B6DB1EFAD2}">
      <dgm:prSet/>
      <dgm:spPr/>
      <dgm:t>
        <a:bodyPr/>
        <a:lstStyle/>
        <a:p>
          <a:endParaRPr lang="it-IT"/>
        </a:p>
      </dgm:t>
    </dgm:pt>
    <dgm:pt modelId="{38A9F01E-AE95-41ED-AC27-5476DA3A906F}">
      <dgm:prSet phldrT="[Testo]"/>
      <dgm:spPr/>
      <dgm:t>
        <a:bodyPr/>
        <a:lstStyle/>
        <a:p>
          <a:r>
            <a:rPr lang="it-IT" dirty="0" smtClean="0"/>
            <a:t>CONOSCENZA</a:t>
          </a:r>
          <a:endParaRPr lang="it-IT" dirty="0"/>
        </a:p>
      </dgm:t>
    </dgm:pt>
    <dgm:pt modelId="{5A11E08D-1F4D-4897-AFD9-A71A56D1E4FB}" type="parTrans" cxnId="{49D66D2C-2A76-4C0D-9D8F-B5BE2EBD6491}">
      <dgm:prSet/>
      <dgm:spPr/>
      <dgm:t>
        <a:bodyPr/>
        <a:lstStyle/>
        <a:p>
          <a:endParaRPr lang="it-IT"/>
        </a:p>
      </dgm:t>
    </dgm:pt>
    <dgm:pt modelId="{9CE960C6-BB0C-4955-8BB7-BB567BD9E821}" type="sibTrans" cxnId="{49D66D2C-2A76-4C0D-9D8F-B5BE2EBD6491}">
      <dgm:prSet/>
      <dgm:spPr/>
      <dgm:t>
        <a:bodyPr/>
        <a:lstStyle/>
        <a:p>
          <a:endParaRPr lang="it-IT"/>
        </a:p>
      </dgm:t>
    </dgm:pt>
    <dgm:pt modelId="{102356B2-5E69-4834-B3E1-5D0A3C562242}" type="pres">
      <dgm:prSet presAssocID="{6D7B9B4C-D436-4207-B3C0-062CF2563A00}" presName="Name0" presStyleCnt="0">
        <dgm:presLayoutVars>
          <dgm:dir/>
          <dgm:animLvl val="lvl"/>
          <dgm:resizeHandles val="exact"/>
        </dgm:presLayoutVars>
      </dgm:prSet>
      <dgm:spPr/>
    </dgm:pt>
    <dgm:pt modelId="{997017DA-E3EB-4829-9DFF-141DB0E1211F}" type="pres">
      <dgm:prSet presAssocID="{7D653E49-CC1A-4E51-A81D-0545850C98F3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BF7E26-DEA4-43E0-AC98-B750DF616EB8}" type="pres">
      <dgm:prSet presAssocID="{DDB7D828-FA32-4A5B-A41B-35FEA0E17EE9}" presName="parTxOnlySpace" presStyleCnt="0"/>
      <dgm:spPr/>
    </dgm:pt>
    <dgm:pt modelId="{B694EF38-DE55-46AF-960B-5E5FFA40AE3B}" type="pres">
      <dgm:prSet presAssocID="{DA15483B-6A10-4D6C-91E6-1D0CE91AA68C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6A48F2-7F86-4A47-BB27-A7715C641791}" type="pres">
      <dgm:prSet presAssocID="{6F399A81-2A1D-4D06-8217-354F4242390B}" presName="parTxOnlySpace" presStyleCnt="0"/>
      <dgm:spPr/>
    </dgm:pt>
    <dgm:pt modelId="{D9C03579-D18C-44FF-AAE6-090330A95D37}" type="pres">
      <dgm:prSet presAssocID="{1D821C60-994E-4C4B-932E-4B87319FAC9F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C88E8F-37C9-4095-ADC7-119F76324A5B}" type="pres">
      <dgm:prSet presAssocID="{911308C6-A3C0-4271-8FE6-BE723EBEDFBB}" presName="parTxOnlySpace" presStyleCnt="0"/>
      <dgm:spPr/>
    </dgm:pt>
    <dgm:pt modelId="{34AE40A0-657A-4A59-A529-AC71020FC153}" type="pres">
      <dgm:prSet presAssocID="{38A9F01E-AE95-41ED-AC27-5476DA3A906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38AD104-DA7E-44D0-9ECE-D173BCA1C01F}" type="presOf" srcId="{DA15483B-6A10-4D6C-91E6-1D0CE91AA68C}" destId="{B694EF38-DE55-46AF-960B-5E5FFA40AE3B}" srcOrd="0" destOrd="0" presId="urn:microsoft.com/office/officeart/2005/8/layout/chevron1"/>
    <dgm:cxn modelId="{1605269C-0551-44FC-B986-49B6DB1EFAD2}" srcId="{6D7B9B4C-D436-4207-B3C0-062CF2563A00}" destId="{1D821C60-994E-4C4B-932E-4B87319FAC9F}" srcOrd="2" destOrd="0" parTransId="{2A74F6C8-A816-4EEA-AB5A-FCA930A6A3CD}" sibTransId="{911308C6-A3C0-4271-8FE6-BE723EBEDFBB}"/>
    <dgm:cxn modelId="{77B7EE32-7C28-4523-B971-AAC1927531C4}" type="presOf" srcId="{1D821C60-994E-4C4B-932E-4B87319FAC9F}" destId="{D9C03579-D18C-44FF-AAE6-090330A95D37}" srcOrd="0" destOrd="0" presId="urn:microsoft.com/office/officeart/2005/8/layout/chevron1"/>
    <dgm:cxn modelId="{49D66D2C-2A76-4C0D-9D8F-B5BE2EBD6491}" srcId="{6D7B9B4C-D436-4207-B3C0-062CF2563A00}" destId="{38A9F01E-AE95-41ED-AC27-5476DA3A906F}" srcOrd="3" destOrd="0" parTransId="{5A11E08D-1F4D-4897-AFD9-A71A56D1E4FB}" sibTransId="{9CE960C6-BB0C-4955-8BB7-BB567BD9E821}"/>
    <dgm:cxn modelId="{2C1AB12C-37A8-4292-B304-0D8965722EF2}" type="presOf" srcId="{7D653E49-CC1A-4E51-A81D-0545850C98F3}" destId="{997017DA-E3EB-4829-9DFF-141DB0E1211F}" srcOrd="0" destOrd="0" presId="urn:microsoft.com/office/officeart/2005/8/layout/chevron1"/>
    <dgm:cxn modelId="{AF6000F4-E634-49CB-826F-FBEFC6E9AB5E}" type="presOf" srcId="{38A9F01E-AE95-41ED-AC27-5476DA3A906F}" destId="{34AE40A0-657A-4A59-A529-AC71020FC153}" srcOrd="0" destOrd="0" presId="urn:microsoft.com/office/officeart/2005/8/layout/chevron1"/>
    <dgm:cxn modelId="{F2D96F95-B88A-4C63-A150-CB1576332803}" srcId="{6D7B9B4C-D436-4207-B3C0-062CF2563A00}" destId="{7D653E49-CC1A-4E51-A81D-0545850C98F3}" srcOrd="0" destOrd="0" parTransId="{5A190E24-A6B1-497A-B257-36A19688427E}" sibTransId="{DDB7D828-FA32-4A5B-A41B-35FEA0E17EE9}"/>
    <dgm:cxn modelId="{9FFE8063-559F-40C2-A1A2-B0C3C34AA5CF}" srcId="{6D7B9B4C-D436-4207-B3C0-062CF2563A00}" destId="{DA15483B-6A10-4D6C-91E6-1D0CE91AA68C}" srcOrd="1" destOrd="0" parTransId="{A199EDDD-1EA8-423E-816B-D591D89C3FAC}" sibTransId="{6F399A81-2A1D-4D06-8217-354F4242390B}"/>
    <dgm:cxn modelId="{24D91174-5086-47C3-9380-5C75C079DED1}" type="presOf" srcId="{6D7B9B4C-D436-4207-B3C0-062CF2563A00}" destId="{102356B2-5E69-4834-B3E1-5D0A3C562242}" srcOrd="0" destOrd="0" presId="urn:microsoft.com/office/officeart/2005/8/layout/chevron1"/>
    <dgm:cxn modelId="{D3B04393-C01A-443E-BEE0-84A7485C8D9F}" type="presParOf" srcId="{102356B2-5E69-4834-B3E1-5D0A3C562242}" destId="{997017DA-E3EB-4829-9DFF-141DB0E1211F}" srcOrd="0" destOrd="0" presId="urn:microsoft.com/office/officeart/2005/8/layout/chevron1"/>
    <dgm:cxn modelId="{F3ED984D-24F1-4F00-86A1-36DE3E21680A}" type="presParOf" srcId="{102356B2-5E69-4834-B3E1-5D0A3C562242}" destId="{41BF7E26-DEA4-43E0-AC98-B750DF616EB8}" srcOrd="1" destOrd="0" presId="urn:microsoft.com/office/officeart/2005/8/layout/chevron1"/>
    <dgm:cxn modelId="{83548888-3F46-410D-ADE0-F33BA1EC29A2}" type="presParOf" srcId="{102356B2-5E69-4834-B3E1-5D0A3C562242}" destId="{B694EF38-DE55-46AF-960B-5E5FFA40AE3B}" srcOrd="2" destOrd="0" presId="urn:microsoft.com/office/officeart/2005/8/layout/chevron1"/>
    <dgm:cxn modelId="{53EF390F-EF30-4F97-9666-C77CA15142A6}" type="presParOf" srcId="{102356B2-5E69-4834-B3E1-5D0A3C562242}" destId="{506A48F2-7F86-4A47-BB27-A7715C641791}" srcOrd="3" destOrd="0" presId="urn:microsoft.com/office/officeart/2005/8/layout/chevron1"/>
    <dgm:cxn modelId="{AB47D836-76C8-4F21-BB2A-609977D04AF4}" type="presParOf" srcId="{102356B2-5E69-4834-B3E1-5D0A3C562242}" destId="{D9C03579-D18C-44FF-AAE6-090330A95D37}" srcOrd="4" destOrd="0" presId="urn:microsoft.com/office/officeart/2005/8/layout/chevron1"/>
    <dgm:cxn modelId="{A8253F8C-9C96-4993-B3D1-A79438804BA7}" type="presParOf" srcId="{102356B2-5E69-4834-B3E1-5D0A3C562242}" destId="{37C88E8F-37C9-4095-ADC7-119F76324A5B}" srcOrd="5" destOrd="0" presId="urn:microsoft.com/office/officeart/2005/8/layout/chevron1"/>
    <dgm:cxn modelId="{63B7071C-6927-4BBE-9540-ADF3D5D12691}" type="presParOf" srcId="{102356B2-5E69-4834-B3E1-5D0A3C562242}" destId="{34AE40A0-657A-4A59-A529-AC71020FC15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017DA-E3EB-4829-9DFF-141DB0E1211F}">
      <dsp:nvSpPr>
        <dsp:cNvPr id="0" name=""/>
        <dsp:cNvSpPr/>
      </dsp:nvSpPr>
      <dsp:spPr>
        <a:xfrm>
          <a:off x="2827" y="1702792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FORMAZIONE</a:t>
          </a:r>
          <a:endParaRPr lang="it-IT" sz="1200" kern="1200" dirty="0"/>
        </a:p>
      </dsp:txBody>
      <dsp:txXfrm>
        <a:off x="332035" y="1702792"/>
        <a:ext cx="987624" cy="658415"/>
      </dsp:txXfrm>
    </dsp:sp>
    <dsp:sp modelId="{B694EF38-DE55-46AF-960B-5E5FFA40AE3B}">
      <dsp:nvSpPr>
        <dsp:cNvPr id="0" name=""/>
        <dsp:cNvSpPr/>
      </dsp:nvSpPr>
      <dsp:spPr>
        <a:xfrm>
          <a:off x="1484262" y="1702792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MOTIVAZIONE</a:t>
          </a:r>
          <a:endParaRPr lang="it-IT" sz="1200" kern="1200" dirty="0"/>
        </a:p>
      </dsp:txBody>
      <dsp:txXfrm>
        <a:off x="1813470" y="1702792"/>
        <a:ext cx="987624" cy="658415"/>
      </dsp:txXfrm>
    </dsp:sp>
    <dsp:sp modelId="{D9C03579-D18C-44FF-AAE6-090330A95D37}">
      <dsp:nvSpPr>
        <dsp:cNvPr id="0" name=""/>
        <dsp:cNvSpPr/>
      </dsp:nvSpPr>
      <dsp:spPr>
        <a:xfrm>
          <a:off x="2965698" y="1702792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SUPPORTO</a:t>
          </a:r>
          <a:endParaRPr lang="it-IT" sz="1200" kern="1200" dirty="0"/>
        </a:p>
      </dsp:txBody>
      <dsp:txXfrm>
        <a:off x="3294906" y="1702792"/>
        <a:ext cx="987624" cy="658415"/>
      </dsp:txXfrm>
    </dsp:sp>
    <dsp:sp modelId="{34AE40A0-657A-4A59-A529-AC71020FC153}">
      <dsp:nvSpPr>
        <dsp:cNvPr id="0" name=""/>
        <dsp:cNvSpPr/>
      </dsp:nvSpPr>
      <dsp:spPr>
        <a:xfrm>
          <a:off x="4447133" y="1702792"/>
          <a:ext cx="1646039" cy="6584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CONOSCENZA</a:t>
          </a:r>
          <a:endParaRPr lang="it-IT" sz="1200" kern="1200" dirty="0"/>
        </a:p>
      </dsp:txBody>
      <dsp:txXfrm>
        <a:off x="4776341" y="1702792"/>
        <a:ext cx="987624" cy="658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07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68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570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88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91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85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28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60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02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5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49C6-FE43-4EEC-BF85-7B6C9240BBAB}" type="datetimeFigureOut">
              <a:rPr lang="it-IT" smtClean="0"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B072-B2A2-4AF2-90A7-BCB11722EE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27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preposti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95536" y="2204864"/>
            <a:ext cx="40324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I </a:t>
            </a:r>
            <a:r>
              <a:rPr lang="it-IT" sz="3200" b="1" dirty="0"/>
              <a:t>preposti</a:t>
            </a:r>
            <a:r>
              <a:rPr lang="it-IT" sz="2400" dirty="0"/>
              <a:t> sono l’anello di congiunzione tra il </a:t>
            </a:r>
            <a:r>
              <a:rPr lang="it-IT" sz="2400" dirty="0" err="1"/>
              <a:t>commitment</a:t>
            </a:r>
            <a:r>
              <a:rPr lang="it-IT" sz="2400" dirty="0"/>
              <a:t> / </a:t>
            </a:r>
            <a:r>
              <a:rPr lang="it-IT" sz="2400" dirty="0" err="1"/>
              <a:t>stakeholders</a:t>
            </a:r>
            <a:r>
              <a:rPr lang="it-IT" sz="2400" dirty="0"/>
              <a:t> della sicurezza ed i </a:t>
            </a:r>
            <a:r>
              <a:rPr lang="it-IT" sz="2400" dirty="0" smtClean="0"/>
              <a:t>lavoratori.</a:t>
            </a:r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b="1" u="sng" dirty="0" smtClean="0"/>
              <a:t>L’esperienza </a:t>
            </a:r>
            <a:r>
              <a:rPr lang="it-IT" sz="2400" b="1" u="sng" dirty="0"/>
              <a:t>li identifica come soggetti chiave per applicare concretamente la sicurezza nei luoghi di lavoro</a:t>
            </a:r>
          </a:p>
        </p:txBody>
      </p:sp>
      <p:pic>
        <p:nvPicPr>
          <p:cNvPr id="11" name="Picture 2" descr="Image result for capo cantie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059" r="9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11"/>
          <a:stretch/>
        </p:blipFill>
        <p:spPr bwMode="auto">
          <a:xfrm>
            <a:off x="2507902" y="1700808"/>
            <a:ext cx="621766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1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0" b="11823"/>
          <a:stretch/>
        </p:blipFill>
        <p:spPr bwMode="auto">
          <a:xfrm>
            <a:off x="323528" y="1844824"/>
            <a:ext cx="8545232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3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1807573997"/>
              </p:ext>
            </p:extLst>
          </p:nvPr>
        </p:nvGraphicFramePr>
        <p:xfrm>
          <a:off x="296832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Image result for obiettiv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46948" y="2852936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tangolo 12"/>
          <p:cNvSpPr/>
          <p:nvPr/>
        </p:nvSpPr>
        <p:spPr>
          <a:xfrm>
            <a:off x="6924307" y="4964174"/>
            <a:ext cx="1608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r>
              <a:rPr lang="it-IT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2160240" cy="160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88366"/>
            <a:ext cx="1800200" cy="130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2051" y="4631569"/>
            <a:ext cx="1298101" cy="160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6381" y="1556792"/>
            <a:ext cx="85811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In particolare gli incontri formativi sono stati condotti con tecniche di </a:t>
            </a:r>
            <a:r>
              <a:rPr lang="it-IT" sz="2000" dirty="0" smtClean="0"/>
              <a:t>formazione </a:t>
            </a:r>
            <a:r>
              <a:rPr lang="it-IT" sz="2000" dirty="0"/>
              <a:t>e mediazione del confronto </a:t>
            </a:r>
            <a:r>
              <a:rPr lang="it-IT" sz="2000" dirty="0" smtClean="0"/>
              <a:t>specifiche </a:t>
            </a:r>
            <a:r>
              <a:rPr lang="it-IT" sz="2000" dirty="0"/>
              <a:t>e finalizzate </a:t>
            </a:r>
            <a:r>
              <a:rPr lang="it-IT" sz="2000" dirty="0" smtClean="0"/>
              <a:t>ad </a:t>
            </a:r>
            <a:r>
              <a:rPr lang="it-IT" sz="2000" dirty="0"/>
              <a:t>orientare l’approvazione sociale verso i valori etici della </a:t>
            </a:r>
            <a:r>
              <a:rPr lang="it-IT" sz="2000" dirty="0" smtClean="0"/>
              <a:t>prevenzione.</a:t>
            </a:r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Tavola rotonda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Tecniche di outing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Dinamiche </a:t>
            </a:r>
            <a:r>
              <a:rPr lang="it-IT" sz="2000" dirty="0" smtClean="0"/>
              <a:t>relazionali</a:t>
            </a:r>
            <a:endParaRPr lang="it-IT" sz="20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16" y="3645024"/>
            <a:ext cx="6869760" cy="2947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3572529" y="22823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Disinnesco degli alibi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Tecniche di team building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Gestione dei conflitti ed assertività</a:t>
            </a:r>
          </a:p>
        </p:txBody>
      </p:sp>
    </p:spTree>
    <p:extLst>
      <p:ext uri="{BB962C8B-B14F-4D97-AF65-F5344CB8AC3E}">
        <p14:creationId xmlns:p14="http://schemas.microsoft.com/office/powerpoint/2010/main" val="199641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preposti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6381" y="1700808"/>
            <a:ext cx="8581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soprattutto in realtà complesse e vaste, dove il loro ruolo diventa uno strumento di  vigilanza e gestione indispensabile.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100000" l="32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96" y="2893805"/>
            <a:ext cx="6624736" cy="37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92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preposti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6381" y="1700808"/>
            <a:ext cx="85811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Spesso i soggetti designati sono autorevoli ed hanno innate doti di leadership, in altri casi il loro ruolo è essenzialmente dovuto a competenza ed </a:t>
            </a:r>
            <a:r>
              <a:rPr lang="it-IT" sz="2200" dirty="0" smtClean="0"/>
              <a:t>esperienza</a:t>
            </a:r>
            <a:r>
              <a:rPr lang="it-IT" sz="2200" dirty="0"/>
              <a:t>.</a:t>
            </a:r>
            <a:endParaRPr lang="it-IT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Image result for capo cantier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7059" r="99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11"/>
          <a:stretch/>
        </p:blipFill>
        <p:spPr bwMode="auto">
          <a:xfrm flipH="1">
            <a:off x="611560" y="3244904"/>
            <a:ext cx="4464496" cy="310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4067944" y="2996952"/>
            <a:ext cx="43742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</a:t>
            </a: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sanno davvero ricoprire </a:t>
            </a: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adeguatamente la funzione di manager della sicurezza per la loro squadra di lavoratori? </a:t>
            </a:r>
          </a:p>
        </p:txBody>
      </p:sp>
    </p:spTree>
    <p:extLst>
      <p:ext uri="{BB962C8B-B14F-4D97-AF65-F5344CB8AC3E}">
        <p14:creationId xmlns:p14="http://schemas.microsoft.com/office/powerpoint/2010/main" val="29119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6381" y="1700808"/>
            <a:ext cx="858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Le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abilità relazionali </a:t>
            </a:r>
            <a:r>
              <a:rPr lang="it-IT" sz="3600" dirty="0" smtClean="0"/>
              <a:t>sono uno strumento indispensabile per questa figura </a:t>
            </a:r>
            <a:endParaRPr lang="it-IT" sz="36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25" b="100000" l="328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93805"/>
            <a:ext cx="6624736" cy="37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bilità relazional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98649"/>
            <a:ext cx="4824536" cy="305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5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6381" y="1700808"/>
            <a:ext cx="858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/>
              <a:t>Il preposto va accompagnato in un processo di crescita - MENTORING</a:t>
            </a:r>
            <a:endParaRPr lang="it-IT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172" y="2803291"/>
            <a:ext cx="4350092" cy="375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crescita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6381" y="1628800"/>
            <a:ext cx="858112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600" dirty="0"/>
              <a:t>Ai sensi delle norme vigenti il preposto deve essere formato </a:t>
            </a:r>
            <a:r>
              <a:rPr lang="it-IT" sz="2600" dirty="0" smtClean="0"/>
              <a:t>in conformità a quanto previsto dagli accordi stato regione;</a:t>
            </a:r>
            <a:r>
              <a:rPr lang="it-IT" sz="2600" dirty="0"/>
              <a:t> </a:t>
            </a:r>
            <a:r>
              <a:rPr lang="it-IT" sz="2600" dirty="0" smtClean="0"/>
              <a:t>8 </a:t>
            </a:r>
            <a:r>
              <a:rPr lang="it-IT" sz="2600" dirty="0"/>
              <a:t>h ore in aula, specialmente se benfatte, possono essere sufficienti  a fornire i rudimenti, </a:t>
            </a:r>
            <a:r>
              <a:rPr lang="it-IT" sz="2600" b="1" dirty="0" smtClean="0">
                <a:solidFill>
                  <a:srgbClr val="FF0000"/>
                </a:solidFill>
              </a:rPr>
              <a:t>ma </a:t>
            </a:r>
            <a:r>
              <a:rPr lang="it-IT" sz="2600" b="1" dirty="0" smtClean="0">
                <a:solidFill>
                  <a:srgbClr val="FF0000"/>
                </a:solidFill>
              </a:rPr>
              <a:t>sono </a:t>
            </a:r>
            <a:r>
              <a:rPr lang="it-IT" sz="2600" b="1" dirty="0">
                <a:solidFill>
                  <a:srgbClr val="FF0000"/>
                </a:solidFill>
              </a:rPr>
              <a:t>sufficienti per conseguire a quel “saper essere” che </a:t>
            </a:r>
            <a:r>
              <a:rPr lang="it-IT" sz="2600" b="1" dirty="0" smtClean="0">
                <a:solidFill>
                  <a:srgbClr val="FF0000"/>
                </a:solidFill>
              </a:rPr>
              <a:t> è l’obiettivo della formazione della figura del preposto </a:t>
            </a:r>
            <a:r>
              <a:rPr lang="it-IT" sz="2600" b="1" dirty="0" smtClean="0">
                <a:solidFill>
                  <a:srgbClr val="FF0000"/>
                </a:solidFill>
              </a:rPr>
              <a:t>aziendale?</a:t>
            </a:r>
            <a:endParaRPr lang="it-IT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3" y="4266856"/>
            <a:ext cx="2786905" cy="240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 result for obietti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4435176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ccia a destra 10"/>
          <p:cNvSpPr/>
          <p:nvPr/>
        </p:nvSpPr>
        <p:spPr>
          <a:xfrm>
            <a:off x="3347864" y="5301208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31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6381" y="1556792"/>
            <a:ext cx="858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In accordo </a:t>
            </a:r>
            <a:r>
              <a:rPr lang="it-IT" dirty="0"/>
              <a:t>con le aziende interessate, abbiamo pertanto sviluppato  un progetto di accompagnamento dei preposti mediante una serie di incontri formativi e di confronto attraverso i quali</a:t>
            </a:r>
            <a:r>
              <a:rPr lang="it-IT" dirty="0" smtClean="0"/>
              <a:t>:</a:t>
            </a:r>
          </a:p>
          <a:p>
            <a:pPr algn="just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56381" y="2642669"/>
            <a:ext cx="85811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FF0000"/>
                </a:solidFill>
              </a:rPr>
              <a:t>Rafforzare </a:t>
            </a:r>
            <a:r>
              <a:rPr lang="it-IT" sz="3200" b="1" dirty="0">
                <a:solidFill>
                  <a:srgbClr val="FF0000"/>
                </a:solidFill>
              </a:rPr>
              <a:t>l’identità di ruolo dei preposti e con questo la </a:t>
            </a:r>
            <a:r>
              <a:rPr lang="it-IT" sz="3200" b="1" dirty="0" smtClean="0">
                <a:solidFill>
                  <a:srgbClr val="FF0000"/>
                </a:solidFill>
              </a:rPr>
              <a:t>legittimità</a:t>
            </a:r>
          </a:p>
          <a:p>
            <a:pPr algn="just"/>
            <a:endParaRPr lang="it-IT" sz="32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3200" dirty="0" smtClean="0"/>
              <a:t>Introdurre </a:t>
            </a:r>
            <a:r>
              <a:rPr lang="it-IT" sz="3200" dirty="0"/>
              <a:t>la valenza organizzativa della sicurezza al fine di prevenire stati </a:t>
            </a:r>
            <a:r>
              <a:rPr lang="it-IT" sz="3200" dirty="0" smtClean="0"/>
              <a:t>indesiderati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0605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progetto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256381" y="1556792"/>
            <a:ext cx="8581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In accordo </a:t>
            </a:r>
            <a:r>
              <a:rPr lang="it-IT" dirty="0"/>
              <a:t>con le aziende interessate, abbiamo pertanto sviluppato  un progetto di accompagnamento dei preposti mediante una serie di incontri formativi e di confronto attraverso i quali</a:t>
            </a:r>
            <a:r>
              <a:rPr lang="it-IT" dirty="0" smtClean="0"/>
              <a:t>:</a:t>
            </a:r>
          </a:p>
          <a:p>
            <a:pPr algn="just"/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256381" y="2492896"/>
            <a:ext cx="85811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3200" b="1" dirty="0" smtClean="0">
                <a:solidFill>
                  <a:srgbClr val="FF0000"/>
                </a:solidFill>
              </a:rPr>
              <a:t>Agevolare </a:t>
            </a:r>
            <a:r>
              <a:rPr lang="it-IT" sz="3200" b="1" dirty="0">
                <a:solidFill>
                  <a:srgbClr val="FF0000"/>
                </a:solidFill>
              </a:rPr>
              <a:t>il confronto tra preposti con utili scambi di esperienze circa le soluzioni </a:t>
            </a:r>
            <a:r>
              <a:rPr lang="it-IT" sz="3200" b="1" dirty="0" smtClean="0">
                <a:solidFill>
                  <a:srgbClr val="FF0000"/>
                </a:solidFill>
              </a:rPr>
              <a:t>adottate</a:t>
            </a:r>
          </a:p>
          <a:p>
            <a:pPr algn="just"/>
            <a:endParaRPr lang="it-IT" sz="32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3200" dirty="0" smtClean="0"/>
              <a:t>Sviluppare  </a:t>
            </a:r>
            <a:r>
              <a:rPr lang="it-IT" sz="3200" dirty="0"/>
              <a:t>attitudine alla </a:t>
            </a:r>
            <a:r>
              <a:rPr lang="it-IT" sz="3200" dirty="0" smtClean="0"/>
              <a:t>leadership</a:t>
            </a:r>
          </a:p>
          <a:p>
            <a:pPr algn="just"/>
            <a:endParaRPr lang="it-IT" sz="32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Sviluppare </a:t>
            </a:r>
            <a:r>
              <a:rPr lang="it-IT" sz="3200" b="1" dirty="0">
                <a:solidFill>
                  <a:srgbClr val="FF0000"/>
                </a:solidFill>
              </a:rPr>
              <a:t>gli </a:t>
            </a:r>
            <a:r>
              <a:rPr lang="it-IT" sz="3200" b="1" dirty="0" err="1">
                <a:solidFill>
                  <a:srgbClr val="FF0000"/>
                </a:solidFill>
              </a:rPr>
              <a:t>skills</a:t>
            </a:r>
            <a:r>
              <a:rPr lang="it-IT" sz="3200" b="1" dirty="0">
                <a:solidFill>
                  <a:srgbClr val="FF0000"/>
                </a:solidFill>
              </a:rPr>
              <a:t> di comunicazione e </a:t>
            </a:r>
            <a:r>
              <a:rPr lang="it-IT" sz="3200" b="1" dirty="0" err="1">
                <a:solidFill>
                  <a:srgbClr val="FF0000"/>
                </a:solidFill>
              </a:rPr>
              <a:t>coaching</a:t>
            </a:r>
            <a:r>
              <a:rPr lang="it-IT" sz="3200" b="1" dirty="0">
                <a:solidFill>
                  <a:srgbClr val="FF0000"/>
                </a:solidFill>
              </a:rPr>
              <a:t> dei preposti quali </a:t>
            </a:r>
            <a:r>
              <a:rPr lang="it-IT" sz="3200" b="1" dirty="0">
                <a:solidFill>
                  <a:srgbClr val="FF0000"/>
                </a:solidFill>
              </a:rPr>
              <a:t>strumenti </a:t>
            </a:r>
            <a:r>
              <a:rPr lang="it-IT" sz="3200" b="1" dirty="0">
                <a:solidFill>
                  <a:srgbClr val="FF0000"/>
                </a:solidFill>
              </a:rPr>
              <a:t>di gestione e motivazione del personale</a:t>
            </a:r>
          </a:p>
        </p:txBody>
      </p:sp>
    </p:spTree>
    <p:extLst>
      <p:ext uri="{BB962C8B-B14F-4D97-AF65-F5344CB8AC3E}">
        <p14:creationId xmlns:p14="http://schemas.microsoft.com/office/powerpoint/2010/main" val="12388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3000">
                <a:schemeClr val="accent1">
                  <a:tint val="44500"/>
                  <a:satMod val="160000"/>
                  <a:lumMod val="39000"/>
                </a:schemeClr>
              </a:gs>
              <a:gs pos="72000">
                <a:schemeClr val="accent1">
                  <a:tint val="44500"/>
                  <a:satMod val="160000"/>
                  <a:lumMod val="39000"/>
                </a:schemeClr>
              </a:gs>
              <a:gs pos="25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/>
          <p:cNvGrpSpPr/>
          <p:nvPr/>
        </p:nvGrpSpPr>
        <p:grpSpPr>
          <a:xfrm>
            <a:off x="256380" y="980729"/>
            <a:ext cx="8712968" cy="5671640"/>
            <a:chOff x="251520" y="277639"/>
            <a:chExt cx="8712968" cy="6374730"/>
          </a:xfrm>
        </p:grpSpPr>
        <p:sp>
          <p:nvSpPr>
            <p:cNvPr id="7" name="Rettangolo arrotondato 6"/>
            <p:cNvSpPr/>
            <p:nvPr/>
          </p:nvSpPr>
          <p:spPr>
            <a:xfrm>
              <a:off x="251520" y="6093296"/>
              <a:ext cx="8712968" cy="55907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251520" y="557175"/>
              <a:ext cx="8712968" cy="57521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  <p:sp>
          <p:nvSpPr>
            <p:cNvPr id="5" name="Rettangolo arrotondato 4"/>
            <p:cNvSpPr/>
            <p:nvPr/>
          </p:nvSpPr>
          <p:spPr>
            <a:xfrm>
              <a:off x="256380" y="277639"/>
              <a:ext cx="8708108" cy="55907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7772400" cy="648072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Coaching</a:t>
            </a:r>
            <a:r>
              <a:rPr lang="it-IT" dirty="0">
                <a:solidFill>
                  <a:schemeClr val="bg1"/>
                </a:solidFill>
              </a:rPr>
              <a:t> Preposti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6380" y="980729"/>
            <a:ext cx="6400800" cy="576063"/>
          </a:xfrm>
        </p:spPr>
        <p:txBody>
          <a:bodyPr>
            <a:normAutofit lnSpcReduction="10000"/>
          </a:bodyPr>
          <a:lstStyle/>
          <a:p>
            <a:pPr algn="l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 del progetto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6084168" y="116632"/>
            <a:ext cx="2885180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Z:\01 SICURON\grafica e modelli\grafica e modelli\sicurondefinitiv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285"/>
            <a:ext cx="2681333" cy="60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www.leolandia.it/template/leolandia/images/logos/leo-logo-header-desktop-tr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771" y="1916830"/>
            <a:ext cx="5547046" cy="42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397</Words>
  <Application>Microsoft Office PowerPoint</Application>
  <PresentationFormat>Presentazione su schermo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Coaching Preposti</vt:lpstr>
      <vt:lpstr>Coaching Preposti</vt:lpstr>
      <vt:lpstr>Coaching Preposti</vt:lpstr>
      <vt:lpstr>Coaching Preposti</vt:lpstr>
      <vt:lpstr>Coaching Preposti</vt:lpstr>
      <vt:lpstr>Coaching Preposti</vt:lpstr>
      <vt:lpstr>Coaching Preposti</vt:lpstr>
      <vt:lpstr>Coaching Preposti</vt:lpstr>
      <vt:lpstr>Coaching Preposti</vt:lpstr>
      <vt:lpstr>Coaching Preposti</vt:lpstr>
      <vt:lpstr>Coaching Preposti</vt:lpstr>
      <vt:lpstr>Coaching Preposti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matteo</dc:creator>
  <cp:lastModifiedBy>matteo</cp:lastModifiedBy>
  <cp:revision>14</cp:revision>
  <dcterms:created xsi:type="dcterms:W3CDTF">2017-09-18T13:16:10Z</dcterms:created>
  <dcterms:modified xsi:type="dcterms:W3CDTF">2018-06-14T10:28:06Z</dcterms:modified>
</cp:coreProperties>
</file>